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64" r:id="rId5"/>
    <p:sldId id="392" r:id="rId6"/>
    <p:sldId id="365" r:id="rId7"/>
    <p:sldId id="366" r:id="rId8"/>
    <p:sldId id="389" r:id="rId9"/>
    <p:sldId id="387" r:id="rId10"/>
    <p:sldId id="391" r:id="rId11"/>
    <p:sldId id="390" r:id="rId12"/>
    <p:sldId id="408" r:id="rId13"/>
    <p:sldId id="388" r:id="rId14"/>
    <p:sldId id="393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385" r:id="rId26"/>
    <p:sldId id="386" r:id="rId27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1" autoAdjust="0"/>
    <p:restoredTop sz="95982"/>
  </p:normalViewPr>
  <p:slideViewPr>
    <p:cSldViewPr snapToGrid="0">
      <p:cViewPr varScale="1">
        <p:scale>
          <a:sx n="85" d="100"/>
          <a:sy n="85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66" d="100"/>
          <a:sy n="166" d="100"/>
        </p:scale>
        <p:origin x="546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3E6ABB-58E8-9672-17B8-47DC9D80E2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77A59-39D6-BC3F-675D-7121470FB5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5ED9AB9-132D-4F9B-90FF-6E0BD5CA137D}" type="datetimeFigureOut">
              <a:rPr lang="en-US"/>
              <a:pPr>
                <a:defRPr/>
              </a:pPr>
              <a:t>11/7/2023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04701-6316-DD9F-3345-FF6F53D506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C2115-A019-859B-A667-ED36021F9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BDF11CA-7BEA-4C30-AFA8-AAAA77B10C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86ADEA-95FC-913D-8E2C-EF62EC3B1C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23847F-03D2-8BB7-C3D1-A26F58695F2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4928AAF-9DAF-4005-AF30-0B9C664BE111}" type="datetimeFigureOut">
              <a:rPr lang="en-US"/>
              <a:pPr>
                <a:defRPr/>
              </a:pPr>
              <a:t>11/7/2023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584694B-66CA-56DD-473B-128880B51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F8A1960-865E-C366-95EB-FD0468F2E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2A845-E6C3-190A-D64B-CD1376B292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6F83F-907A-6A04-1FE9-CF0D8B2DA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4A1248A-4009-4F53-BB73-5CE888E1D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36525" indent="-1365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73050" indent="-1365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–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411163" indent="-1365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47688" indent="-1365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–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685800" indent="-136525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»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822960" indent="-13716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rgbClr val="000000"/>
        </a:solidFill>
        <a:latin typeface="+mn-lt"/>
        <a:ea typeface="+mn-ea"/>
        <a:cs typeface="+mn-cs"/>
      </a:defRPr>
    </a:lvl6pPr>
    <a:lvl7pPr marL="960120" indent="-13716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rgbClr val="000000"/>
        </a:solidFill>
        <a:latin typeface="+mn-lt"/>
        <a:ea typeface="+mn-ea"/>
        <a:cs typeface="+mn-cs"/>
      </a:defRPr>
    </a:lvl7pPr>
    <a:lvl8pPr marL="1097280" indent="-13716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rgbClr val="000000"/>
        </a:solidFill>
        <a:latin typeface="+mn-lt"/>
        <a:ea typeface="+mn-ea"/>
        <a:cs typeface="+mn-cs"/>
      </a:defRPr>
    </a:lvl8pPr>
    <a:lvl9pPr marL="1234440" indent="-13716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rgbClr val="000000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BC2DD7A-7934-4FB0-3088-80EC8A40C7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29A8045-2657-966B-0A5B-C572338AB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E032A838-732C-BB87-ABFC-A57F561EE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9BA4B2-6CAF-49F7-8165-2C87970B52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rotWithShape="0">
          <a:gsLst>
            <a:gs pos="0">
              <a:srgbClr val="170D67"/>
            </a:gs>
            <a:gs pos="64999">
              <a:srgbClr val="170D67"/>
            </a:gs>
            <a:gs pos="100000">
              <a:srgbClr val="6E06C1"/>
            </a:gs>
          </a:gsLst>
          <a:lin ang="8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C6B5C7B7-AE8C-64E1-4B78-5ADE399B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7" t="812" r="28978" b="33971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ECO" descr="PECO: An Exelon Company">
            <a:extLst>
              <a:ext uri="{FF2B5EF4-FFF2-40B4-BE49-F238E27FC236}">
                <a16:creationId xmlns:a16="http://schemas.microsoft.com/office/drawing/2014/main" id="{2FC75E16-C95D-73F1-0C9D-53748D2D5C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11277600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4846320"/>
            <a:ext cx="112776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4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07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ay">
    <p:bg>
      <p:bgPr>
        <a:solidFill>
          <a:srgbClr val="DB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B14B2EF0-C86F-63B1-5D95-D9E1F5BF9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r="28020" b="34782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 bwMode="ltGray">
          <a:xfrm>
            <a:off x="454025" y="454024"/>
            <a:ext cx="3559175" cy="1371600"/>
          </a:xfrm>
        </p:spPr>
        <p:txBody>
          <a:bodyPr wrap="none" tIns="4572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1pPr>
            <a:lvl2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2pPr>
            <a:lvl3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3pPr>
            <a:lvl4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4pPr>
            <a:lvl5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5pPr>
            <a:lvl6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6pPr>
            <a:lvl7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7pPr>
            <a:lvl8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8pPr>
            <a:lvl9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454024" y="2926080"/>
            <a:ext cx="11280775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2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AAA3D184-065F-912F-2A72-7D394E716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r="28020" b="34782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 bwMode="ltGray">
          <a:xfrm>
            <a:off x="454025" y="454024"/>
            <a:ext cx="3559175" cy="1371600"/>
          </a:xfrm>
        </p:spPr>
        <p:txBody>
          <a:bodyPr wrap="none" tIns="4572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1pPr>
            <a:lvl2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2pPr>
            <a:lvl3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3pPr>
            <a:lvl4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4pPr>
            <a:lvl5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5pPr>
            <a:lvl6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6pPr>
            <a:lvl7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7pPr>
            <a:lvl8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8pPr>
            <a:lvl9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454024" y="2926080"/>
            <a:ext cx="11280775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6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4" y="1737358"/>
            <a:ext cx="7423151" cy="1828800"/>
          </a:xfrm>
        </p:spPr>
        <p:txBody>
          <a:bodyPr/>
          <a:lstStyle>
            <a:lvl1pPr algn="l">
              <a:lnSpc>
                <a:spcPct val="90000"/>
              </a:lnSpc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4024" y="3931920"/>
            <a:ext cx="7423150" cy="9144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228600" indent="-228600">
              <a:spcBef>
                <a:spcPts val="1200"/>
              </a:spcBef>
              <a:buFont typeface="Arial" panose="020B0604020202020204" pitchFamily="34" charset="0"/>
              <a:buChar char="•"/>
              <a:defRPr/>
            </a:lvl3pPr>
            <a:lvl4pPr marL="457200">
              <a:defRPr/>
            </a:lvl4pPr>
            <a:lvl5pPr marL="685800" indent="-228600">
              <a:buFont typeface="Arial" panose="020B0604020202020204" pitchFamily="34" charset="0"/>
              <a:buChar char="»"/>
              <a:defRPr/>
            </a:lvl5pPr>
            <a:lvl6pPr marL="914400" indent="-228600">
              <a:buFont typeface="Arial" panose="020B0604020202020204" pitchFamily="34" charset="0"/>
              <a:buChar char="–"/>
              <a:defRPr/>
            </a:lvl6pPr>
            <a:lvl7pPr marL="1143000" indent="-228600">
              <a:buFont typeface="Arial" panose="020B0604020202020204" pitchFamily="34" charset="0"/>
              <a:buChar char="–"/>
              <a:defRPr/>
            </a:lvl7pPr>
            <a:lvl8pPr marL="1371600" indent="-228600">
              <a:buFont typeface="Arial" panose="020B0604020202020204" pitchFamily="34" charset="0"/>
              <a:buChar char="–"/>
              <a:defRPr/>
            </a:lvl8pPr>
            <a:lvl9pPr marL="1600200" indent="-228600">
              <a:buFont typeface="Arial" panose="020B0604020202020204" pitchFamily="34" charset="0"/>
              <a:buChar char="–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8232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37360"/>
            <a:ext cx="9350375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291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37360"/>
            <a:ext cx="5486400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/>
          </p:nvPr>
        </p:nvSpPr>
        <p:spPr>
          <a:xfrm>
            <a:off x="6248400" y="1737360"/>
            <a:ext cx="5483352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9593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" y="1737358"/>
            <a:ext cx="5486400" cy="297180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4937760"/>
            <a:ext cx="5486400" cy="1280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48400" y="1737358"/>
            <a:ext cx="5486400" cy="297180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/>
          </p:nvPr>
        </p:nvSpPr>
        <p:spPr>
          <a:xfrm>
            <a:off x="6248400" y="4937760"/>
            <a:ext cx="5486400" cy="1280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1229399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7360"/>
            <a:ext cx="3555999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000" y="1737360"/>
            <a:ext cx="3559175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/>
          </p:nvPr>
        </p:nvSpPr>
        <p:spPr>
          <a:xfrm>
            <a:off x="8181976" y="1737360"/>
            <a:ext cx="3549776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6073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503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" y="1737358"/>
            <a:ext cx="3556000" cy="2377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57200" y="4343400"/>
            <a:ext cx="3556000" cy="1874519"/>
          </a:xfrm>
        </p:spPr>
        <p:txBody>
          <a:bodyPr/>
          <a:lstStyle>
            <a:lvl1pPr marL="182880" indent="-182880">
              <a:defRPr sz="1400"/>
            </a:lvl1pPr>
            <a:lvl2pPr marL="365760" indent="-182880">
              <a:defRPr sz="1400"/>
            </a:lvl2pPr>
            <a:lvl3pPr marL="548640" indent="-182880">
              <a:defRPr sz="1400"/>
            </a:lvl3pPr>
            <a:lvl4pPr marL="731520" indent="-182880">
              <a:defRPr sz="1400"/>
            </a:lvl4pPr>
            <a:lvl5pPr marL="914400" indent="-182880">
              <a:defRPr sz="1400"/>
            </a:lvl5pPr>
            <a:lvl6pPr marL="1097280" indent="-182880">
              <a:defRPr sz="1400"/>
            </a:lvl6pPr>
            <a:lvl7pPr marL="1280160" indent="-182880">
              <a:defRPr sz="1400"/>
            </a:lvl7pPr>
            <a:lvl8pPr marL="1463040" indent="-182880">
              <a:defRPr sz="1400"/>
            </a:lvl8pPr>
            <a:lvl9pPr marL="1645920" indent="-18288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317999" y="1737358"/>
            <a:ext cx="3559175" cy="2377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318001" y="4343400"/>
            <a:ext cx="3559174" cy="1874519"/>
          </a:xfrm>
        </p:spPr>
        <p:txBody>
          <a:bodyPr/>
          <a:lstStyle>
            <a:lvl1pPr marL="182880" indent="-182880">
              <a:defRPr sz="1400"/>
            </a:lvl1pPr>
            <a:lvl2pPr marL="365760" indent="-182880">
              <a:defRPr sz="1400"/>
            </a:lvl2pPr>
            <a:lvl3pPr marL="548640" indent="-182880">
              <a:defRPr sz="1400"/>
            </a:lvl3pPr>
            <a:lvl4pPr marL="731520" indent="-182880">
              <a:defRPr sz="1400"/>
            </a:lvl4pPr>
            <a:lvl5pPr marL="914400" indent="-182880">
              <a:defRPr sz="1400"/>
            </a:lvl5pPr>
            <a:lvl6pPr marL="1097280" indent="-182880">
              <a:defRPr sz="1400"/>
            </a:lvl6pPr>
            <a:lvl7pPr marL="1280160" indent="-182880">
              <a:defRPr sz="1400"/>
            </a:lvl7pPr>
            <a:lvl8pPr marL="1463040" indent="-182880">
              <a:defRPr sz="1400"/>
            </a:lvl8pPr>
            <a:lvl9pPr marL="1645920" indent="-18288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181975" y="1737358"/>
            <a:ext cx="3552825" cy="2377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1"/>
          </p:nvPr>
        </p:nvSpPr>
        <p:spPr>
          <a:xfrm>
            <a:off x="8181975" y="4343400"/>
            <a:ext cx="3552825" cy="1874519"/>
          </a:xfrm>
        </p:spPr>
        <p:txBody>
          <a:bodyPr/>
          <a:lstStyle>
            <a:lvl1pPr marL="182880" indent="-182880">
              <a:defRPr sz="1400"/>
            </a:lvl1pPr>
            <a:lvl2pPr marL="365760" indent="-182880">
              <a:defRPr sz="1400"/>
            </a:lvl2pPr>
            <a:lvl3pPr marL="548640" indent="-182880">
              <a:defRPr sz="1400"/>
            </a:lvl3pPr>
            <a:lvl4pPr marL="731520" indent="-182880">
              <a:defRPr sz="1400"/>
            </a:lvl4pPr>
            <a:lvl5pPr marL="914400" indent="-182880">
              <a:defRPr sz="1400"/>
            </a:lvl5pPr>
            <a:lvl6pPr marL="1097280" indent="-182880">
              <a:defRPr sz="1400"/>
            </a:lvl6pPr>
            <a:lvl7pPr marL="1280160" indent="-182880">
              <a:defRPr sz="1400"/>
            </a:lvl7pPr>
            <a:lvl8pPr marL="1463040" indent="-182880">
              <a:defRPr sz="1400"/>
            </a:lvl8pPr>
            <a:lvl9pPr marL="1645920" indent="-182880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9085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503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37360"/>
            <a:ext cx="1628775" cy="448056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7600" y="1737360"/>
            <a:ext cx="1626615" cy="448056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/>
          </p:nvPr>
        </p:nvSpPr>
        <p:spPr>
          <a:xfrm>
            <a:off x="4318001" y="1737360"/>
            <a:ext cx="1625598" cy="448056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2"/>
          </p:nvPr>
        </p:nvSpPr>
        <p:spPr>
          <a:xfrm>
            <a:off x="6248400" y="1737360"/>
            <a:ext cx="1625598" cy="448056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/>
          </p:nvPr>
        </p:nvSpPr>
        <p:spPr>
          <a:xfrm>
            <a:off x="8181977" y="1737360"/>
            <a:ext cx="1625598" cy="448056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14"/>
          </p:nvPr>
        </p:nvSpPr>
        <p:spPr>
          <a:xfrm>
            <a:off x="10115554" y="1737360"/>
            <a:ext cx="1616197" cy="448056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1673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503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" y="1737358"/>
            <a:ext cx="1627632" cy="1234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57199" y="3154680"/>
            <a:ext cx="1628775" cy="306324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387600" y="1737358"/>
            <a:ext cx="1627632" cy="1234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2387600" y="3154680"/>
            <a:ext cx="1626615" cy="306324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18001" y="1737358"/>
            <a:ext cx="1627632" cy="1234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1"/>
          </p:nvPr>
        </p:nvSpPr>
        <p:spPr>
          <a:xfrm>
            <a:off x="4318001" y="3154680"/>
            <a:ext cx="1625598" cy="306324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248400" y="1737358"/>
            <a:ext cx="1627632" cy="1234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2"/>
          </p:nvPr>
        </p:nvSpPr>
        <p:spPr>
          <a:xfrm>
            <a:off x="6248400" y="3154680"/>
            <a:ext cx="1625598" cy="306324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81977" y="1737358"/>
            <a:ext cx="1627632" cy="1234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13"/>
          </p:nvPr>
        </p:nvSpPr>
        <p:spPr>
          <a:xfrm>
            <a:off x="8181977" y="3154680"/>
            <a:ext cx="1625598" cy="306324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0115554" y="1737358"/>
            <a:ext cx="1616197" cy="123444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4"/>
          </p:nvPr>
        </p:nvSpPr>
        <p:spPr>
          <a:xfrm>
            <a:off x="10115554" y="3154680"/>
            <a:ext cx="1616197" cy="3063240"/>
          </a:xfrm>
        </p:spPr>
        <p:txBody>
          <a:bodyPr>
            <a:noAutofit/>
          </a:bodyPr>
          <a:lstStyle>
            <a:lvl1pPr marL="137160" indent="-137160">
              <a:spcBef>
                <a:spcPts val="900"/>
              </a:spcBef>
              <a:defRPr sz="1200"/>
            </a:lvl1pPr>
            <a:lvl2pPr marL="274320" indent="-137160">
              <a:spcBef>
                <a:spcPts val="300"/>
              </a:spcBef>
              <a:defRPr sz="1200"/>
            </a:lvl2pPr>
            <a:lvl3pPr marL="411480" indent="-137160">
              <a:spcBef>
                <a:spcPts val="300"/>
              </a:spcBef>
              <a:defRPr sz="1200"/>
            </a:lvl3pPr>
            <a:lvl4pPr marL="548640" indent="-137160">
              <a:spcBef>
                <a:spcPts val="300"/>
              </a:spcBef>
              <a:defRPr sz="1200"/>
            </a:lvl4pPr>
            <a:lvl5pPr marL="685800" indent="-137160">
              <a:spcBef>
                <a:spcPts val="300"/>
              </a:spcBef>
              <a:defRPr sz="1200"/>
            </a:lvl5pPr>
            <a:lvl6pPr marL="822960" indent="-137160">
              <a:spcBef>
                <a:spcPts val="300"/>
              </a:spcBef>
              <a:defRPr sz="1200"/>
            </a:lvl6pPr>
            <a:lvl7pPr marL="960120" indent="-137160">
              <a:spcBef>
                <a:spcPts val="300"/>
              </a:spcBef>
              <a:defRPr sz="1200"/>
            </a:lvl7pPr>
            <a:lvl8pPr marL="1097280" indent="-137160">
              <a:spcBef>
                <a:spcPts val="300"/>
              </a:spcBef>
              <a:defRPr sz="1200"/>
            </a:lvl8pPr>
            <a:lvl9pPr marL="1234440" indent="-137160">
              <a:spcBef>
                <a:spcPts val="300"/>
              </a:spcBef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597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y">
    <p:bg>
      <p:bgPr>
        <a:solidFill>
          <a:srgbClr val="DB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8C49C868-1E61-82A6-ED25-C684A7B5A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r="28020" b="34782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ECO" descr="PECO: An Exelon Company">
            <a:extLst>
              <a:ext uri="{FF2B5EF4-FFF2-40B4-BE49-F238E27FC236}">
                <a16:creationId xmlns:a16="http://schemas.microsoft.com/office/drawing/2014/main" id="{E8D96F67-6ADE-204A-2972-ABC3003D0A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11277600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4846320"/>
            <a:ext cx="112776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09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503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2"/>
          </p:nvPr>
        </p:nvSpPr>
        <p:spPr>
          <a:xfrm>
            <a:off x="457200" y="1737360"/>
            <a:ext cx="3556000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319752" y="1737360"/>
            <a:ext cx="7415048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7752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5037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2"/>
          </p:nvPr>
        </p:nvSpPr>
        <p:spPr>
          <a:xfrm>
            <a:off x="457199" y="1737360"/>
            <a:ext cx="7419976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8181976" y="1737360"/>
            <a:ext cx="3552826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6800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7200" y="1737360"/>
            <a:ext cx="9350374" cy="4480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800" b="0">
                <a:solidFill>
                  <a:schemeClr val="tx1"/>
                </a:solidFill>
              </a:defRPr>
            </a:lvl1pPr>
            <a:lvl2pPr marL="228600" indent="-2286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–"/>
              <a:defRPr sz="1600" b="0">
                <a:solidFill>
                  <a:schemeClr val="tx1"/>
                </a:solidFill>
              </a:defRPr>
            </a:lvl2pPr>
            <a:lvl3pPr marL="457200" indent="-18288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3pPr>
            <a:lvl4pPr marL="685800" indent="-22860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4pPr>
            <a:lvl5pPr marL="914400" indent="-22860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5pPr>
            <a:lvl6pPr marL="1143000" indent="-22860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6pPr>
            <a:lvl7pPr marL="1371600" indent="-22860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7pPr>
            <a:lvl8pPr marL="1600200" indent="-22860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8pPr>
            <a:lvl9pPr marL="1828800" indent="-228600"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085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486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37360"/>
            <a:ext cx="5486400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48400" y="0"/>
            <a:ext cx="5943600" cy="685800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950051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- Blue">
    <p:bg>
      <p:bgPr>
        <a:solidFill>
          <a:srgbClr val="170D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486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37360"/>
            <a:ext cx="5486400" cy="4480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48400" y="0"/>
            <a:ext cx="5943600" cy="6858000"/>
          </a:xfrm>
          <a:solidFill>
            <a:srgbClr val="8B86B3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83030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12192000" cy="6857997"/>
          </a:xfrm>
          <a:solidFill>
            <a:srgbClr val="DBDBE9"/>
          </a:solidFill>
        </p:spPr>
        <p:txBody>
          <a:bodyPr spcCol="301752"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02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5228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45589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 rotWithShape="0">
          <a:gsLst>
            <a:gs pos="0">
              <a:srgbClr val="170D67"/>
            </a:gs>
            <a:gs pos="64999">
              <a:srgbClr val="170D67"/>
            </a:gs>
            <a:gs pos="100000">
              <a:srgbClr val="6E06C1"/>
            </a:gs>
          </a:gsLst>
          <a:lin ang="8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>
            <a:extLst>
              <a:ext uri="{FF2B5EF4-FFF2-40B4-BE49-F238E27FC236}">
                <a16:creationId xmlns:a16="http://schemas.microsoft.com/office/drawing/2014/main" id="{E9429EB6-4D9B-B22D-4DCB-B973774F5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7" t="812" r="28978" b="33971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ECO" descr="PECO: An Exelon Company">
            <a:extLst>
              <a:ext uri="{FF2B5EF4-FFF2-40B4-BE49-F238E27FC236}">
                <a16:creationId xmlns:a16="http://schemas.microsoft.com/office/drawing/2014/main" id="{E1E7722F-F6C0-2DED-1BE3-60072F5D03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">
            <a:extLst>
              <a:ext uri="{FF2B5EF4-FFF2-40B4-BE49-F238E27FC236}">
                <a16:creationId xmlns:a16="http://schemas.microsoft.com/office/drawing/2014/main" id="{F71C63F4-1AC1-F2C5-8B0B-4CA2C47FF76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2925763"/>
            <a:ext cx="11277600" cy="1738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en-US" sz="6000"/>
              <a:t>Thank you</a:t>
            </a:r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1" y="5305425"/>
            <a:ext cx="5486400" cy="9144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059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Gray">
    <p:bg>
      <p:bgPr>
        <a:solidFill>
          <a:srgbClr val="DB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>
            <a:extLst>
              <a:ext uri="{FF2B5EF4-FFF2-40B4-BE49-F238E27FC236}">
                <a16:creationId xmlns:a16="http://schemas.microsoft.com/office/drawing/2014/main" id="{EC721E96-E0F8-70D0-BE01-4F7F812B6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r="28020" b="34782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ECO" descr="PECO: An Exelon Company">
            <a:extLst>
              <a:ext uri="{FF2B5EF4-FFF2-40B4-BE49-F238E27FC236}">
                <a16:creationId xmlns:a16="http://schemas.microsoft.com/office/drawing/2014/main" id="{AAFCE604-DF9C-E963-CD3D-3959CE523A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">
            <a:extLst>
              <a:ext uri="{FF2B5EF4-FFF2-40B4-BE49-F238E27FC236}">
                <a16:creationId xmlns:a16="http://schemas.microsoft.com/office/drawing/2014/main" id="{2AD85E9A-0DF3-96C6-F08E-8EB409D476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2925763"/>
            <a:ext cx="11277600" cy="1738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en-US" sz="6000"/>
              <a:t>Thank you</a:t>
            </a:r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1" y="5305425"/>
            <a:ext cx="5486400" cy="9144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751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FF01E18C-5F21-C20E-F026-1850FA8D3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r="28020" b="34782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ECO" descr="PECO: An Exelon Company">
            <a:extLst>
              <a:ext uri="{FF2B5EF4-FFF2-40B4-BE49-F238E27FC236}">
                <a16:creationId xmlns:a16="http://schemas.microsoft.com/office/drawing/2014/main" id="{DFC5F33B-1FD1-4BD7-644F-A7D5DA8B7A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11277600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4846320"/>
            <a:ext cx="112776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56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>
            <a:extLst>
              <a:ext uri="{FF2B5EF4-FFF2-40B4-BE49-F238E27FC236}">
                <a16:creationId xmlns:a16="http://schemas.microsoft.com/office/drawing/2014/main" id="{7993A7C6-0F0F-77B0-4610-B13EB223B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" r="28020" b="34782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ECO" descr="PECO: An Exelon Company">
            <a:extLst>
              <a:ext uri="{FF2B5EF4-FFF2-40B4-BE49-F238E27FC236}">
                <a16:creationId xmlns:a16="http://schemas.microsoft.com/office/drawing/2014/main" id="{8A79F181-34D0-3932-9E3F-4A4BC76F0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">
            <a:extLst>
              <a:ext uri="{FF2B5EF4-FFF2-40B4-BE49-F238E27FC236}">
                <a16:creationId xmlns:a16="http://schemas.microsoft.com/office/drawing/2014/main" id="{F5576998-37BA-9073-CEB6-2D1F5DE8DB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2925763"/>
            <a:ext cx="11277600" cy="1738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00000"/>
              <a:defRPr/>
            </a:pPr>
            <a:r>
              <a:rPr lang="en-US" altLang="en-US" sz="6000"/>
              <a:t>Thank you</a:t>
            </a:r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1" y="5305425"/>
            <a:ext cx="5486400" cy="9144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438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gradFill rotWithShape="0">
          <a:gsLst>
            <a:gs pos="0">
              <a:srgbClr val="170D67"/>
            </a:gs>
            <a:gs pos="64999">
              <a:srgbClr val="170D67"/>
            </a:gs>
            <a:gs pos="100000">
              <a:srgbClr val="6E06C1"/>
            </a:gs>
          </a:gsLst>
          <a:lin ang="8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CO" descr="PECO: An Exelon Company">
            <a:extLst>
              <a:ext uri="{FF2B5EF4-FFF2-40B4-BE49-F238E27FC236}">
                <a16:creationId xmlns:a16="http://schemas.microsoft.com/office/drawing/2014/main" id="{9E828B06-4817-B230-E56B-0F24A3DF7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266950" y="1784350"/>
            <a:ext cx="76581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923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Gray">
    <p:bg>
      <p:bgPr>
        <a:solidFill>
          <a:srgbClr val="DB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CO" descr="PECO: An Exelon Company">
            <a:extLst>
              <a:ext uri="{FF2B5EF4-FFF2-40B4-BE49-F238E27FC236}">
                <a16:creationId xmlns:a16="http://schemas.microsoft.com/office/drawing/2014/main" id="{B479BC21-6B43-3582-99D1-9A0170826E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784350"/>
            <a:ext cx="76581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716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CO" descr="PECO: An Exelon Company">
            <a:extLst>
              <a:ext uri="{FF2B5EF4-FFF2-40B4-BE49-F238E27FC236}">
                <a16:creationId xmlns:a16="http://schemas.microsoft.com/office/drawing/2014/main" id="{BD6C7CE8-36D2-41CF-33A8-7403E5BFC4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784350"/>
            <a:ext cx="76581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124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Full Phot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CO" descr="PECO: An Exelon Company">
            <a:extLst>
              <a:ext uri="{FF2B5EF4-FFF2-40B4-BE49-F238E27FC236}">
                <a16:creationId xmlns:a16="http://schemas.microsoft.com/office/drawing/2014/main" id="{1D19DCA0-84DC-6601-9979-D0C2D2942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11277600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4846320"/>
            <a:ext cx="112776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6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alf Photo">
    <p:bg>
      <p:bgPr>
        <a:gradFill rotWithShape="0">
          <a:gsLst>
            <a:gs pos="0">
              <a:srgbClr val="170D67"/>
            </a:gs>
            <a:gs pos="64999">
              <a:srgbClr val="170D67"/>
            </a:gs>
            <a:gs pos="100000">
              <a:srgbClr val="6E06C1"/>
            </a:gs>
          </a:gsLst>
          <a:lin ang="8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CO" descr="PECO: An Exelon Company">
            <a:extLst>
              <a:ext uri="{FF2B5EF4-FFF2-40B4-BE49-F238E27FC236}">
                <a16:creationId xmlns:a16="http://schemas.microsoft.com/office/drawing/2014/main" id="{920FA5D4-A1BB-EEFF-2F73-3CE8C0CF2F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5486400" cy="246888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5669280"/>
            <a:ext cx="54864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48400" y="0"/>
            <a:ext cx="5943600" cy="6858000"/>
          </a:xfrm>
          <a:solidFill>
            <a:srgbClr val="8B86B3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407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alf Photo - Gray">
    <p:bg>
      <p:bgPr>
        <a:solidFill>
          <a:srgbClr val="DB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CO" descr="PECO: An Exelon Company">
            <a:extLst>
              <a:ext uri="{FF2B5EF4-FFF2-40B4-BE49-F238E27FC236}">
                <a16:creationId xmlns:a16="http://schemas.microsoft.com/office/drawing/2014/main" id="{2DDA501B-23C0-FDE4-8AEF-8AC676C5F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5486400" cy="246888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5669280"/>
            <a:ext cx="54864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48400" y="0"/>
            <a:ext cx="5943600" cy="6858000"/>
          </a:xfrm>
          <a:solidFill>
            <a:srgbClr val="8B86B3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72757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alf Photo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CO" descr="PECO: An Exelon Company">
            <a:extLst>
              <a:ext uri="{FF2B5EF4-FFF2-40B4-BE49-F238E27FC236}">
                <a16:creationId xmlns:a16="http://schemas.microsoft.com/office/drawing/2014/main" id="{7B21A23E-64E5-F0C9-2DB3-11B2B88EBA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3200"/>
            <a:ext cx="2833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2286000"/>
            <a:ext cx="5486400" cy="457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 cap="none" baseline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457200" y="2926080"/>
            <a:ext cx="5486400" cy="246888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457200" y="5669280"/>
            <a:ext cx="5486400" cy="54864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48400" y="0"/>
            <a:ext cx="5943600" cy="6858000"/>
          </a:xfrm>
          <a:solidFill>
            <a:srgbClr val="DBDBE9"/>
          </a:solidFill>
        </p:spPr>
        <p:txBody>
          <a:bodyPr spcCol="301752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5868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37360"/>
            <a:ext cx="9350375" cy="448056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228600">
              <a:buFont typeface="Arial" panose="020B0604020202020204" pitchFamily="34" charset="0"/>
              <a:buChar char="–"/>
              <a:defRPr sz="1600"/>
            </a:lvl2pPr>
            <a:lvl3pPr marL="914400" indent="-228600">
              <a:buFont typeface="Arial" panose="020B0604020202020204" pitchFamily="34" charset="0"/>
              <a:buChar char="–"/>
              <a:defRPr sz="1600"/>
            </a:lvl3pPr>
            <a:lvl4pPr marL="1143000" indent="-228600">
              <a:buFont typeface="Arial" panose="020B0604020202020204" pitchFamily="34" charset="0"/>
              <a:buChar char="–"/>
              <a:defRPr sz="1600"/>
            </a:lvl4pPr>
            <a:lvl5pPr marL="1371600" indent="-228600">
              <a:buFont typeface="Arial" panose="020B0604020202020204" pitchFamily="34" charset="0"/>
              <a:buChar char="–"/>
              <a:defRPr sz="1600"/>
            </a:lvl5pPr>
            <a:lvl6pPr marL="1600200" indent="-228600">
              <a:buFont typeface="Arial" panose="020B0604020202020204" pitchFamily="34" charset="0"/>
              <a:buChar char="–"/>
              <a:defRPr sz="1600"/>
            </a:lvl6pPr>
            <a:lvl7pPr marL="1828800" indent="-228600">
              <a:buFont typeface="Arial" panose="020B0604020202020204" pitchFamily="34" charset="0"/>
              <a:buChar char="–"/>
              <a:defRPr sz="1600"/>
            </a:lvl7pPr>
            <a:lvl8pPr marL="2057400" indent="-228600">
              <a:buFont typeface="Arial" panose="020B0604020202020204" pitchFamily="34" charset="0"/>
              <a:buChar char="–"/>
              <a:defRPr sz="1600"/>
            </a:lvl8pPr>
            <a:lvl9pPr marL="2286000" indent="-228600">
              <a:buFont typeface="Arial" panose="020B0604020202020204" pitchFamily="34" charset="0"/>
              <a:buChar char="–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7057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rotWithShape="0">
          <a:gsLst>
            <a:gs pos="0">
              <a:srgbClr val="170D67"/>
            </a:gs>
            <a:gs pos="64999">
              <a:srgbClr val="170D67"/>
            </a:gs>
            <a:gs pos="100000">
              <a:srgbClr val="6E06C1"/>
            </a:gs>
          </a:gsLst>
          <a:lin ang="8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extLst>
              <a:ext uri="{FF2B5EF4-FFF2-40B4-BE49-F238E27FC236}">
                <a16:creationId xmlns:a16="http://schemas.microsoft.com/office/drawing/2014/main" id="{91F83A79-B739-DD4C-CA71-7955A1DB3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7" t="812" r="28978" b="33971"/>
          <a:stretch>
            <a:fillRect/>
          </a:stretch>
        </p:blipFill>
        <p:spPr bwMode="hidden">
          <a:xfrm>
            <a:off x="4318000" y="0"/>
            <a:ext cx="787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 bwMode="ltGray">
          <a:xfrm>
            <a:off x="454025" y="454024"/>
            <a:ext cx="3559175" cy="1371600"/>
          </a:xfrm>
        </p:spPr>
        <p:txBody>
          <a:bodyPr wrap="none" tIns="4572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1pPr>
            <a:lvl2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2pPr>
            <a:lvl3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3pPr>
            <a:lvl4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4pPr>
            <a:lvl5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5pPr>
            <a:lvl6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6pPr>
            <a:lvl7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7pPr>
            <a:lvl8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8pPr>
            <a:lvl9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9600" b="0" spc="0" baseline="0">
                <a:solidFill>
                  <a:srgbClr val="8B86B3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454024" y="2926080"/>
            <a:ext cx="11280775" cy="1737360"/>
          </a:xfrm>
        </p:spPr>
        <p:txBody>
          <a:bodyPr/>
          <a:lstStyle>
            <a:lvl1pPr algn="l"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4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5C995B-3D81-8ABF-3E2E-28343ADCB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9350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[Slide title]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038A01-639C-A369-3FC2-E6C01E140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36725"/>
            <a:ext cx="11274425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egal">
            <a:extLst>
              <a:ext uri="{FF2B5EF4-FFF2-40B4-BE49-F238E27FC236}">
                <a16:creationId xmlns:a16="http://schemas.microsoft.com/office/drawing/2014/main" id="{E5D81973-22D8-24AA-4BF5-01A3F87CC8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6400800"/>
            <a:ext cx="5486400" cy="182563"/>
          </a:xfrm>
          <a:prstGeom prst="rect">
            <a:avLst/>
          </a:prstGeom>
          <a:noFill/>
          <a:ln>
            <a:noFill/>
          </a:ln>
        </p:spPr>
        <p:txBody>
          <a:bodyPr lIns="0" tIns="0" rIns="0" bIns="9144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en-US" sz="800"/>
              <a:t>Privileged and Confidential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2F0F0BB7-4FA2-0502-E512-78607BD7CFA9}"/>
              </a:ext>
            </a:extLst>
          </p:cNvPr>
          <p:cNvSpPr txBox="1">
            <a:spLocks/>
          </p:cNvSpPr>
          <p:nvPr userDrawn="1"/>
        </p:nvSpPr>
        <p:spPr>
          <a:xfrm>
            <a:off x="11366500" y="6400800"/>
            <a:ext cx="365125" cy="182563"/>
          </a:xfrm>
          <a:prstGeom prst="rect">
            <a:avLst/>
          </a:prstGeom>
        </p:spPr>
        <p:txBody>
          <a:bodyPr wrap="none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4D16D76-5A18-4FA3-87A0-B9560B843049}" type="slidenum">
              <a:rPr lang="en-US" sz="1100" b="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71" r:id="rId8"/>
    <p:sldLayoutId id="2147483792" r:id="rId9"/>
    <p:sldLayoutId id="2147483793" r:id="rId10"/>
    <p:sldLayoutId id="2147483794" r:id="rId11"/>
    <p:sldLayoutId id="2147483795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96" r:id="rId24"/>
    <p:sldLayoutId id="2147483797" r:id="rId25"/>
    <p:sldLayoutId id="2147483783" r:id="rId26"/>
    <p:sldLayoutId id="2147483784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</p:sldLayoutIdLst>
  <p:transition spd="med">
    <p:fade/>
  </p:transition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defTabSz="685800" rtl="0" eaLnBrk="0" fontAlgn="base" hangingPunct="0">
        <a:lnSpc>
          <a:spcPct val="11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685800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685800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685800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685800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685800" rtl="0" eaLnBrk="1" latinLnBrk="0" hangingPunct="1">
        <a:lnSpc>
          <a:spcPct val="110000"/>
        </a:lnSpc>
        <a:spcBef>
          <a:spcPts val="300"/>
        </a:spcBef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685800" rtl="0" eaLnBrk="1" latinLnBrk="0" hangingPunct="1">
        <a:lnSpc>
          <a:spcPct val="110000"/>
        </a:lnSpc>
        <a:spcBef>
          <a:spcPts val="300"/>
        </a:spcBef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685800" rtl="0" eaLnBrk="1" latinLnBrk="0" hangingPunct="1">
        <a:lnSpc>
          <a:spcPct val="110000"/>
        </a:lnSpc>
        <a:spcBef>
          <a:spcPts val="300"/>
        </a:spcBef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685800" rtl="0" eaLnBrk="1" latinLnBrk="0" hangingPunct="1">
        <a:lnSpc>
          <a:spcPct val="110000"/>
        </a:lnSpc>
        <a:spcBef>
          <a:spcPts val="300"/>
        </a:spcBef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xeloncorp-my.sharepoint.com/:p:/r/personal/e084168_exelonds_com/Documents/Fiberglass%20Pole%20-%20All%20Hands.pptx?d=w5235c021309d4619b06ccb85e2bae437&amp;csf=1&amp;web=1&amp;e=J7RGXU&amp;nav=eyJzSWQiOjI2NiwiY0lkIjozNTYyNjczNTk0fQ" TargetMode="Externa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1">
            <a:extLst>
              <a:ext uri="{FF2B5EF4-FFF2-40B4-BE49-F238E27FC236}">
                <a16:creationId xmlns:a16="http://schemas.microsoft.com/office/drawing/2014/main" id="{2243F5B6-913A-4A75-4B65-28371CADAEC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October 31, 2023 </a:t>
            </a:r>
          </a:p>
        </p:txBody>
      </p:sp>
      <p:sp>
        <p:nvSpPr>
          <p:cNvPr id="23555" name="Title 2">
            <a:extLst>
              <a:ext uri="{FF2B5EF4-FFF2-40B4-BE49-F238E27FC236}">
                <a16:creationId xmlns:a16="http://schemas.microsoft.com/office/drawing/2014/main" id="{0686EC8A-53D5-A2C1-ACD1-F684DD7041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2925763"/>
            <a:ext cx="11277600" cy="1738312"/>
          </a:xfrm>
        </p:spPr>
        <p:txBody>
          <a:bodyPr/>
          <a:lstStyle/>
          <a:p>
            <a:pPr eaLnBrk="1" hangingPunct="1"/>
            <a:r>
              <a:rPr lang="en-US" altLang="en-US"/>
              <a:t>Composite (Fiberglass) Pole Installation Debrief  </a:t>
            </a:r>
          </a:p>
        </p:txBody>
      </p:sp>
      <p:sp>
        <p:nvSpPr>
          <p:cNvPr id="23556" name="Subtitle 3">
            <a:extLst>
              <a:ext uri="{FF2B5EF4-FFF2-40B4-BE49-F238E27FC236}">
                <a16:creationId xmlns:a16="http://schemas.microsoft.com/office/drawing/2014/main" id="{70C6C2C2-09DC-915F-1620-1D3844C05FC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4846638"/>
            <a:ext cx="11277600" cy="54768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Technical Services / Distribution Standards | William Tate, Michael Keller 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D14E672-02C3-3F1F-34A9-9716B816D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Open Discussions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33339C-7FAD-74FE-9B82-95EC63BCE7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11277600" cy="4846638"/>
          </a:xfrm>
        </p:spPr>
        <p:txBody>
          <a:bodyPr spcCol="301752"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PECO Real Estate and Facilities - Reviewing  the current pole agreement with Verizon. </a:t>
            </a:r>
          </a:p>
          <a:p>
            <a:pPr lvl="1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Monthly meetings are scheduled with Verizon to discuss issues. 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Supply - Working with our pole vender on an agreement to deliver fiberglass poles.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Everyone - Support Needed: </a:t>
            </a:r>
          </a:p>
          <a:p>
            <a:pPr lvl="1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Rollout and change management</a:t>
            </a:r>
          </a:p>
          <a:p>
            <a:pPr lvl="1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Senior management  engagement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>
            <a:extLst>
              <a:ext uri="{FF2B5EF4-FFF2-40B4-BE49-F238E27FC236}">
                <a16:creationId xmlns:a16="http://schemas.microsoft.com/office/drawing/2014/main" id="{F4744A0B-7D54-5111-5121-F1B2449EC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57200"/>
            <a:ext cx="9350375" cy="625475"/>
          </a:xfrm>
        </p:spPr>
        <p:txBody>
          <a:bodyPr/>
          <a:lstStyle/>
          <a:p>
            <a:pPr algn="ctr" eaLnBrk="1" hangingPunct="1"/>
            <a:r>
              <a:rPr lang="en-US" altLang="en-US"/>
              <a:t>Appendix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8751F-55A7-87B0-163B-C27ADA1FD320}"/>
              </a:ext>
            </a:extLst>
          </p:cNvPr>
          <p:cNvSpPr txBox="1"/>
          <p:nvPr/>
        </p:nvSpPr>
        <p:spPr>
          <a:xfrm>
            <a:off x="1658938" y="1319213"/>
            <a:ext cx="87534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Guidelines for Attaching PECO Facilities to Verizon Composite (Fiberglass) Poles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all" dirty="0">
                <a:latin typeface="Calibri" panose="020F0502020204030204" pitchFamily="34" charset="0"/>
                <a:cs typeface="Times New Roman" panose="02020603050405020304" pitchFamily="18" charset="0"/>
              </a:rPr>
              <a:t>				Draft</a:t>
            </a:r>
            <a:endParaRPr lang="en-US" dirty="0">
              <a:latin typeface="+mn-lt"/>
            </a:endParaRPr>
          </a:p>
        </p:txBody>
      </p:sp>
      <p:pic>
        <p:nvPicPr>
          <p:cNvPr id="33796" name="Picture 13">
            <a:extLst>
              <a:ext uri="{FF2B5EF4-FFF2-40B4-BE49-F238E27FC236}">
                <a16:creationId xmlns:a16="http://schemas.microsoft.com/office/drawing/2014/main" id="{F0AF59F4-D9DB-0CB2-3BE3-E1B2C30A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138488"/>
            <a:ext cx="254000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5">
            <a:extLst>
              <a:ext uri="{FF2B5EF4-FFF2-40B4-BE49-F238E27FC236}">
                <a16:creationId xmlns:a16="http://schemas.microsoft.com/office/drawing/2014/main" id="{A70D1F8A-C3E9-F17F-148C-743F67E3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3157538"/>
            <a:ext cx="22113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>
            <a:extLst>
              <a:ext uri="{FF2B5EF4-FFF2-40B4-BE49-F238E27FC236}">
                <a16:creationId xmlns:a16="http://schemas.microsoft.com/office/drawing/2014/main" id="{87EAADB0-9369-1CF3-04A0-39B03E10E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25" y="2185988"/>
            <a:ext cx="5157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Poles set by Verizon for a PECO cable project. </a:t>
            </a:r>
          </a:p>
        </p:txBody>
      </p:sp>
      <p:pic>
        <p:nvPicPr>
          <p:cNvPr id="33799" name="Picture 2">
            <a:extLst>
              <a:ext uri="{FF2B5EF4-FFF2-40B4-BE49-F238E27FC236}">
                <a16:creationId xmlns:a16="http://schemas.microsoft.com/office/drawing/2014/main" id="{0ED67E33-68B4-003C-B4FF-315641F8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3138488"/>
            <a:ext cx="2163762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">
            <a:extLst>
              <a:ext uri="{FF2B5EF4-FFF2-40B4-BE49-F238E27FC236}">
                <a16:creationId xmlns:a16="http://schemas.microsoft.com/office/drawing/2014/main" id="{0584226F-9F8F-45A6-F949-B64697FC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5562600"/>
            <a:ext cx="22383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>
            <a:extLst>
              <a:ext uri="{FF2B5EF4-FFF2-40B4-BE49-F238E27FC236}">
                <a16:creationId xmlns:a16="http://schemas.microsoft.com/office/drawing/2014/main" id="{033A5009-EA9D-B426-1866-9729F7A82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1858963"/>
            <a:ext cx="103314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/>
              <a:t>Fiberglass Pole Demo</a:t>
            </a:r>
          </a:p>
          <a:p>
            <a:pPr algn="ctr" eaLnBrk="1" hangingPunct="1"/>
            <a:r>
              <a:rPr lang="en-US" altLang="en-US" sz="6600"/>
              <a:t>Installed At </a:t>
            </a:r>
          </a:p>
          <a:p>
            <a:pPr algn="ctr" eaLnBrk="1" hangingPunct="1"/>
            <a:r>
              <a:rPr lang="en-US" altLang="en-US" sz="6600"/>
              <a:t>Plymouth Line School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ber hard ware 2">
            <a:extLst>
              <a:ext uri="{FF2B5EF4-FFF2-40B4-BE49-F238E27FC236}">
                <a16:creationId xmlns:a16="http://schemas.microsoft.com/office/drawing/2014/main" id="{78D751DC-CAA5-1C5A-4DC1-A289BD3A9CD4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1242" r="5621" b="18071"/>
          <a:stretch>
            <a:fillRect/>
          </a:stretch>
        </p:blipFill>
        <p:spPr bwMode="auto">
          <a:xfrm>
            <a:off x="3224213" y="1231900"/>
            <a:ext cx="6389687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>
            <a:extLst>
              <a:ext uri="{FF2B5EF4-FFF2-40B4-BE49-F238E27FC236}">
                <a16:creationId xmlns:a16="http://schemas.microsoft.com/office/drawing/2014/main" id="{0A82BF17-5D48-735D-0696-34F5300B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146050"/>
            <a:ext cx="72342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Standards designed new hardware to accept existing cable bracket plate </a:t>
            </a:r>
          </a:p>
        </p:txBody>
      </p:sp>
    </p:spTree>
  </p:cSld>
  <p:clrMapOvr>
    <a:masterClrMapping/>
  </p:clrMapOvr>
  <p:transition spd="slow" advClick="0" advTm="7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ber hard ware 4">
            <a:extLst>
              <a:ext uri="{FF2B5EF4-FFF2-40B4-BE49-F238E27FC236}">
                <a16:creationId xmlns:a16="http://schemas.microsoft.com/office/drawing/2014/main" id="{AFA656EB-96C5-8F50-7EDC-4C2E95F5E3CD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 b="2837"/>
          <a:stretch>
            <a:fillRect/>
          </a:stretch>
        </p:blipFill>
        <p:spPr bwMode="auto">
          <a:xfrm>
            <a:off x="1260475" y="106363"/>
            <a:ext cx="51435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2B1DF686-BE0C-AB9B-5E08-4855C5C85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2151063"/>
            <a:ext cx="40481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New plate with existing cable bracket,  bracket cleats won’t damage the fiberglass pole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ber hard ware 5">
            <a:extLst>
              <a:ext uri="{FF2B5EF4-FFF2-40B4-BE49-F238E27FC236}">
                <a16:creationId xmlns:a16="http://schemas.microsoft.com/office/drawing/2014/main" id="{F258AB79-3B9E-2E4C-49B8-BEDA9187EAE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4112" r="568" b="-427"/>
          <a:stretch>
            <a:fillRect/>
          </a:stretch>
        </p:blipFill>
        <p:spPr bwMode="auto">
          <a:xfrm>
            <a:off x="5592763" y="155575"/>
            <a:ext cx="51435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3">
            <a:extLst>
              <a:ext uri="{FF2B5EF4-FFF2-40B4-BE49-F238E27FC236}">
                <a16:creationId xmlns:a16="http://schemas.microsoft.com/office/drawing/2014/main" id="{ED229B06-F2C8-C4E7-D737-744CA6A19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151063"/>
            <a:ext cx="44783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Standards engineered new 3-inch washers to be used for all guying applications on fiberglass pole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ber hardware 1">
            <a:extLst>
              <a:ext uri="{FF2B5EF4-FFF2-40B4-BE49-F238E27FC236}">
                <a16:creationId xmlns:a16="http://schemas.microsoft.com/office/drawing/2014/main" id="{E08FA108-FA05-1C31-EE42-23E46EBFF416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1" b="4099"/>
          <a:stretch>
            <a:fillRect/>
          </a:stretch>
        </p:blipFill>
        <p:spPr bwMode="auto">
          <a:xfrm>
            <a:off x="4875213" y="117475"/>
            <a:ext cx="6215062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3">
            <a:extLst>
              <a:ext uri="{FF2B5EF4-FFF2-40B4-BE49-F238E27FC236}">
                <a16:creationId xmlns:a16="http://schemas.microsoft.com/office/drawing/2014/main" id="{0CC606B5-3C39-63CA-84E2-65F3AB82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455863"/>
            <a:ext cx="38655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Final placement on the pole - ready for cable messenger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ber hardware 3">
            <a:extLst>
              <a:ext uri="{FF2B5EF4-FFF2-40B4-BE49-F238E27FC236}">
                <a16:creationId xmlns:a16="http://schemas.microsoft.com/office/drawing/2014/main" id="{3E0BB677-7B4B-53D5-0D91-72EFBC00ADF3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/>
          <a:stretch>
            <a:fillRect/>
          </a:stretch>
        </p:blipFill>
        <p:spPr bwMode="auto">
          <a:xfrm>
            <a:off x="884238" y="138113"/>
            <a:ext cx="60610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>
            <a:extLst>
              <a:ext uri="{FF2B5EF4-FFF2-40B4-BE49-F238E27FC236}">
                <a16:creationId xmlns:a16="http://schemas.microsoft.com/office/drawing/2014/main" id="{6527CDF4-3A4C-56EB-73DD-4B9C4F479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2644775"/>
            <a:ext cx="41100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New 3-inch round washers to be used for all guying applications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ber pole 3 - Copy - Copy">
            <a:extLst>
              <a:ext uri="{FF2B5EF4-FFF2-40B4-BE49-F238E27FC236}">
                <a16:creationId xmlns:a16="http://schemas.microsoft.com/office/drawing/2014/main" id="{69090EF6-1715-FE9F-8DF4-1CB8F4AE31C4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"/>
          <a:stretch>
            <a:fillRect/>
          </a:stretch>
        </p:blipFill>
        <p:spPr bwMode="auto">
          <a:xfrm>
            <a:off x="5514975" y="71438"/>
            <a:ext cx="5222875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>
            <a:extLst>
              <a:ext uri="{FF2B5EF4-FFF2-40B4-BE49-F238E27FC236}">
                <a16:creationId xmlns:a16="http://schemas.microsoft.com/office/drawing/2014/main" id="{E2AD781F-3509-6D33-A9BA-4D273C22473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17475" y="2968625"/>
            <a:ext cx="5222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/>
              <a:t>Fiberglass pole setting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berglas pole with Dead end  - Copy">
            <a:extLst>
              <a:ext uri="{FF2B5EF4-FFF2-40B4-BE49-F238E27FC236}">
                <a16:creationId xmlns:a16="http://schemas.microsoft.com/office/drawing/2014/main" id="{0C7728CA-D76B-1173-3BAA-B2D4B9EFF365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4" b="2232"/>
          <a:stretch>
            <a:fillRect/>
          </a:stretch>
        </p:blipFill>
        <p:spPr bwMode="auto">
          <a:xfrm>
            <a:off x="5059363" y="117475"/>
            <a:ext cx="5594350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">
            <a:extLst>
              <a:ext uri="{FF2B5EF4-FFF2-40B4-BE49-F238E27FC236}">
                <a16:creationId xmlns:a16="http://schemas.microsoft.com/office/drawing/2014/main" id="{671DFE1E-5F64-80A6-ED10-9AB20F7E9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1771650"/>
            <a:ext cx="423386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Fiberglass pole – </a:t>
            </a:r>
          </a:p>
          <a:p>
            <a:pPr algn="ctr" eaLnBrk="1" hangingPunct="1"/>
            <a:r>
              <a:rPr lang="en-US" altLang="en-US" sz="3200" b="1"/>
              <a:t>Dead-end application, 23” deflection from top of the pole to ground,  while guyed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965B5C5-FBF4-5F62-72A5-DCE706E94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Why are we here talking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D689A-CB9A-AD34-4808-DBD2F44083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736725"/>
            <a:ext cx="9350375" cy="4481513"/>
          </a:xfrm>
        </p:spPr>
        <p:txBody>
          <a:bodyPr spcCol="301752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70D67"/>
                </a:solidFill>
              </a:rPr>
              <a:t>Provide an overview on the status of Fiberglass poles at PECO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70D67"/>
                </a:solidFill>
              </a:rPr>
              <a:t>Fiberglass poles speaks to the Innovation needed to rebuild our grid.  The current supply of wood poles can not support the need to grow.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70D67"/>
                </a:solidFill>
              </a:rPr>
              <a:t>There are many pros and cons to this transition: Engineering, Supply, Safety, Methods, Tools and most important by in and understanding what the field crews will need to make this a success.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70D67"/>
                </a:solidFill>
              </a:rPr>
              <a:t>Where do Fiberglass poles fit? (tangent poles, transformer poles, guying issues, cable installations,  rear property).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70D67"/>
                </a:solidFill>
              </a:rPr>
              <a:t>We need to walk before we run when comparing them to using wood poles.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170D67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berglass pole with transformer  - Copy">
            <a:extLst>
              <a:ext uri="{FF2B5EF4-FFF2-40B4-BE49-F238E27FC236}">
                <a16:creationId xmlns:a16="http://schemas.microsoft.com/office/drawing/2014/main" id="{4050AF5D-7D84-E2A1-7029-95EE4DB28D46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18849"/>
          <a:stretch>
            <a:fillRect/>
          </a:stretch>
        </p:blipFill>
        <p:spPr bwMode="auto">
          <a:xfrm>
            <a:off x="1068388" y="144463"/>
            <a:ext cx="5214937" cy="662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>
            <a:extLst>
              <a:ext uri="{FF2B5EF4-FFF2-40B4-BE49-F238E27FC236}">
                <a16:creationId xmlns:a16="http://schemas.microsoft.com/office/drawing/2014/main" id="{9989F22F-B14D-C249-37DB-E0E634BCB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0" y="1530350"/>
            <a:ext cx="53895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/>
              <a:t>Fiberglass pole with transformer and fiberglass arm, polymer cutout and insulators; Ready for 60 years of life! </a:t>
            </a:r>
          </a:p>
          <a:p>
            <a:pPr algn="ctr" eaLnBrk="1" hangingPunct="1"/>
            <a:r>
              <a:rPr lang="en-US" altLang="en-US" sz="3200" b="1"/>
              <a:t>Cable bracket and messenger being installed.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8">
            <a:extLst>
              <a:ext uri="{FF2B5EF4-FFF2-40B4-BE49-F238E27FC236}">
                <a16:creationId xmlns:a16="http://schemas.microsoft.com/office/drawing/2014/main" id="{ABEC41EB-4A2A-9A2A-5FF8-98A0B481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-1531938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hlinkClick r:id="rId2"/>
              </a:rPr>
              <a:t>Fiberglass Pole - All Hands.pptx</a:t>
            </a:r>
            <a:endParaRPr lang="en-US" altLang="en-US"/>
          </a:p>
        </p:txBody>
      </p:sp>
      <p:sp>
        <p:nvSpPr>
          <p:cNvPr id="45059" name="TextBox 30">
            <a:extLst>
              <a:ext uri="{FF2B5EF4-FFF2-40B4-BE49-F238E27FC236}">
                <a16:creationId xmlns:a16="http://schemas.microsoft.com/office/drawing/2014/main" id="{5BAA133C-B260-8DA7-44F7-3DCDB1B1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1484313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altLang="en-US"/>
          </a:p>
        </p:txBody>
      </p:sp>
      <p:sp>
        <p:nvSpPr>
          <p:cNvPr id="45060" name="TextBox 32">
            <a:extLst>
              <a:ext uri="{FF2B5EF4-FFF2-40B4-BE49-F238E27FC236}">
                <a16:creationId xmlns:a16="http://schemas.microsoft.com/office/drawing/2014/main" id="{FEF77095-0A1A-E348-11AB-F086CC8E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25987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altLang="en-US"/>
          </a:p>
        </p:txBody>
      </p:sp>
      <p:sp>
        <p:nvSpPr>
          <p:cNvPr id="45061" name="TextBox 34">
            <a:extLst>
              <a:ext uri="{FF2B5EF4-FFF2-40B4-BE49-F238E27FC236}">
                <a16:creationId xmlns:a16="http://schemas.microsoft.com/office/drawing/2014/main" id="{0B22095B-3CA4-4138-CE80-40A5E047D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47015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altLang="en-US"/>
          </a:p>
        </p:txBody>
      </p:sp>
      <p:pic>
        <p:nvPicPr>
          <p:cNvPr id="45062" name="Media1">
            <a:hlinkClick r:id="" action="ppaction://media"/>
            <a:extLst>
              <a:ext uri="{FF2B5EF4-FFF2-40B4-BE49-F238E27FC236}">
                <a16:creationId xmlns:a16="http://schemas.microsoft.com/office/drawing/2014/main" id="{1FB72443-02E8-2AF7-A882-11C58EF6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-1992313"/>
            <a:ext cx="7172325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1">
            <a:extLst>
              <a:ext uri="{FF2B5EF4-FFF2-40B4-BE49-F238E27FC236}">
                <a16:creationId xmlns:a16="http://schemas.microsoft.com/office/drawing/2014/main" id="{130D89DC-91A6-342C-DEC1-3AB72967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4959350"/>
            <a:ext cx="6096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85800"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14400"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43000" indent="-22860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6002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146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718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It’s off to work we go!!!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FFFF"/>
                </a:solidFill>
                <a:latin typeface="Calibri" panose="020F0502020204030204" pitchFamily="34" charset="0"/>
              </a:rPr>
              <a:t> FG pole weighs 450 lbs. </a:t>
            </a:r>
          </a:p>
        </p:txBody>
      </p:sp>
    </p:spTree>
  </p:cSld>
  <p:clrMapOvr>
    <a:masterClrMapping/>
  </p:clrMapOvr>
  <p:transition spd="slow" advClick="0" advTm="75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Placeholder 1">
            <a:extLst>
              <a:ext uri="{FF2B5EF4-FFF2-40B4-BE49-F238E27FC236}">
                <a16:creationId xmlns:a16="http://schemas.microsoft.com/office/drawing/2014/main" id="{76A1E569-9D4D-0CFB-6671-3AD2DFF6F95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5305425"/>
            <a:ext cx="5486400" cy="914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25CACFB-6B2A-487E-3FEB-8F02437FD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Agenda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E1B44220-2B77-5F4D-8A45-33CAF48CC925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457200" y="1371600"/>
            <a:ext cx="11010900" cy="48466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Background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Engineering Specifications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Safety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Methods - Tools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Supply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Change Management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/>
              <a:t>Open Discussions </a:t>
            </a: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595712B1-11F1-53FE-86A9-D2EE0BBA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914400"/>
            <a:ext cx="320675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>
            <a:extLst>
              <a:ext uri="{FF2B5EF4-FFF2-40B4-BE49-F238E27FC236}">
                <a16:creationId xmlns:a16="http://schemas.microsoft.com/office/drawing/2014/main" id="{4331EC91-D799-FE67-9EFA-AB181EAA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914400"/>
            <a:ext cx="3205162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30D97A5-96CC-7696-4EAA-A43A8DE27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Background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C2F9CFA1-D898-310A-2E33-BF2F4848266B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457200" y="1371600"/>
            <a:ext cx="11430000" cy="4846638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Increased demand for Class 2 wood poles has caused an issue in supply chain.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Trees used to produce utility poles take time to grow. Heavier class poles (Class 2 or stronger) take a longer time to produce.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Increasing framing lumber prices has resulted in timber being cut early to take advantage of higher prices, which ultimately decreases availability of heavy class poles.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Supply shortage of Class 2 poles resulted in PECO looking at alternative pole material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PennDOT has requirements regarding types of poles </a:t>
            </a:r>
            <a:r>
              <a:rPr lang="en-US" altLang="en-US">
                <a:solidFill>
                  <a:srgbClr val="170D67"/>
                </a:solidFill>
              </a:rPr>
              <a:t>(no steel) </a:t>
            </a:r>
            <a:r>
              <a:rPr lang="en-US" altLang="en-US"/>
              <a:t>allowed near roadways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Pros of Composite (Fiberglass) Poles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Engineered product with lighter weight and longer expected lifespans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Non-conductive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Resistant to rot, pests, woodpeckers, etc.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Do not require any toxic chemicals as preservative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Composite poles may cost 3 times cost of wood poles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en-US" altLang="en-US"/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en-US" altLang="en-US"/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en-US" altLang="en-US"/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en-US" altLang="en-US"/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en-US" altLang="en-US"/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id="{4E86BA2F-2586-3811-9C5E-FCC7B9182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3798888"/>
            <a:ext cx="18748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>
            <a:extLst>
              <a:ext uri="{FF2B5EF4-FFF2-40B4-BE49-F238E27FC236}">
                <a16:creationId xmlns:a16="http://schemas.microsoft.com/office/drawing/2014/main" id="{8B9ADDE9-98E1-62E6-2D3C-07D930C0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575" y="3798888"/>
            <a:ext cx="184308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418AF603-0A55-3885-8CE5-4FBE48AE5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Engineering Specifications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4ED2A60B-C67F-98B3-8B30-66CF22C67DDF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481013" y="1011238"/>
            <a:ext cx="5989637" cy="5522912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Composite (fiberglass) pole material specification created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PECO Design Standard created “Attaching PECO Facilities to Version Composite (Fiberglass) poles.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Defines limits on positioning of bolt holes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Incompatible hardware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New hardware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Standard hardware for transformers is acceptable.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Bolted connections require curved washers beneath both bolt head and nuts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Engineering worked with manufactures to design and build specialty curved washers for typical hardware with cleats, teeth or spurs.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Two 45’ class 2 fiberglass poles were set at PECO’s line school for learnings. </a:t>
            </a:r>
          </a:p>
        </p:txBody>
      </p:sp>
      <p:pic>
        <p:nvPicPr>
          <p:cNvPr id="27652" name="Picture 6">
            <a:extLst>
              <a:ext uri="{FF2B5EF4-FFF2-40B4-BE49-F238E27FC236}">
                <a16:creationId xmlns:a16="http://schemas.microsoft.com/office/drawing/2014/main" id="{04B19B93-E648-A0F1-BDE8-9F7AA8F9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750888"/>
            <a:ext cx="2216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>
            <a:extLst>
              <a:ext uri="{FF2B5EF4-FFF2-40B4-BE49-F238E27FC236}">
                <a16:creationId xmlns:a16="http://schemas.microsoft.com/office/drawing/2014/main" id="{B25B9E95-73BD-EAE4-EAEC-7AD74443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1697038"/>
            <a:ext cx="206057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fiber hard ware 2">
            <a:extLst>
              <a:ext uri="{FF2B5EF4-FFF2-40B4-BE49-F238E27FC236}">
                <a16:creationId xmlns:a16="http://schemas.microsoft.com/office/drawing/2014/main" id="{E694035B-7DC6-29EA-5F45-F20F0176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3071813"/>
            <a:ext cx="2863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9EB33208-D92C-90CF-C340-0ECCC5C0A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Methods and Tools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2EDDBC-F719-76C1-9F71-9333B3CC04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6192838" cy="4846638"/>
          </a:xfrm>
        </p:spPr>
        <p:txBody>
          <a:bodyPr spcCol="301752"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New longer drill bits will are needed 22 inch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Drill jigs are not required 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New saw blades will be coded  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New composite pole slings are required (rubber grips)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New pole </a:t>
            </a:r>
            <a:r>
              <a:rPr lang="en-US" dirty="0">
                <a:solidFill>
                  <a:srgbClr val="170D67"/>
                </a:solidFill>
              </a:rPr>
              <a:t>hooks</a:t>
            </a:r>
            <a:r>
              <a:rPr lang="en-US" dirty="0"/>
              <a:t> are required 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Retraining on tightening hardware is required, tightening only required to compress the spring washers. Over tightening can damage the pole</a:t>
            </a:r>
          </a:p>
          <a:p>
            <a:pPr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/>
              <a:t>Procedure needed for handling, transporting and placing composite poles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DD3D8F7A-D22D-F7A4-0BF4-C38F16A2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1793875"/>
            <a:ext cx="4926012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69511423-0934-7ECD-33BF-3FFCBCB2B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Supply</a:t>
            </a:r>
          </a:p>
        </p:txBody>
      </p:sp>
      <p:sp>
        <p:nvSpPr>
          <p:cNvPr id="29699" name="Content Placeholder 3">
            <a:extLst>
              <a:ext uri="{FF2B5EF4-FFF2-40B4-BE49-F238E27FC236}">
                <a16:creationId xmlns:a16="http://schemas.microsoft.com/office/drawing/2014/main" id="{1EC54A0B-ADA6-4831-871C-3129E866EA6B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457200" y="1371600"/>
            <a:ext cx="5100638" cy="4846638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PECO Supply is working with Engineering to put out an RPF to suppliers that meet our specifications.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Verizon has started using fiberglass poles. 45 class 2 poles, 10-inch dia.) 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PSE&amp;G in NJ is purchasing fiberglass poles.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Price is currently  times wood poles.</a:t>
            </a:r>
            <a:endParaRPr lang="en-US" altLang="en-US">
              <a:solidFill>
                <a:srgbClr val="170D67"/>
              </a:solidFill>
            </a:endParaRPr>
          </a:p>
          <a:p>
            <a:pPr eaLnBrk="1" hangingPunct="1"/>
            <a:endParaRPr lang="en-US" alt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66604644-13DB-21B6-9400-54DE8214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30275"/>
            <a:ext cx="506095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082D4BD-74B9-4687-BBF9-1A19BDFB4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Safety</a:t>
            </a:r>
          </a:p>
        </p:txBody>
      </p:sp>
      <p:sp>
        <p:nvSpPr>
          <p:cNvPr id="30723" name="Content Placeholder 3">
            <a:extLst>
              <a:ext uri="{FF2B5EF4-FFF2-40B4-BE49-F238E27FC236}">
                <a16:creationId xmlns:a16="http://schemas.microsoft.com/office/drawing/2014/main" id="{5CC348F9-2761-58F5-21DE-0A5199497EF4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457200" y="1371600"/>
            <a:ext cx="11274425" cy="4846638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Working to find a FR rated N95 mask if poles need to be cut in the MAD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Verizon crews did not use them and were not required, the dust is considered nuisance only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Working and climbing from pole steps is under review.   </a:t>
            </a:r>
          </a:p>
          <a:p>
            <a:pPr lvl="1" eaLnBrk="1" hangingPunct="1"/>
            <a:r>
              <a:rPr lang="en-US" altLang="en-US"/>
              <a:t>New technology possibilities:  Fiber pole step by ESP 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1B3BA9AA-AA6A-61BB-C73A-D3978A0D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203575"/>
            <a:ext cx="24638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5FEEB14C-9399-DC05-B593-A8E642CF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203575"/>
            <a:ext cx="30194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40A7E4B2-379B-657F-C3E5-977BB8914D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Safety</a:t>
            </a:r>
          </a:p>
        </p:txBody>
      </p:sp>
      <p:sp>
        <p:nvSpPr>
          <p:cNvPr id="31747" name="Content Placeholder 3">
            <a:extLst>
              <a:ext uri="{FF2B5EF4-FFF2-40B4-BE49-F238E27FC236}">
                <a16:creationId xmlns:a16="http://schemas.microsoft.com/office/drawing/2014/main" id="{C32370F7-80CE-71CF-819E-07D7F3F39C82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457200" y="1371600"/>
            <a:ext cx="11274425" cy="4846638"/>
          </a:xfrm>
        </p:spPr>
        <p:txBody>
          <a:bodyPr/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Working to find a FR rated N95 mask if poles need to be cut in the MAD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Verizon crews did not use them and were not required, the dust is considered nuisance only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/>
              <a:t>Working and climbing from pole steps is under review.   </a:t>
            </a:r>
          </a:p>
          <a:p>
            <a:pPr lvl="1" eaLnBrk="1" hangingPunct="1"/>
            <a:r>
              <a:rPr lang="en-US" altLang="en-US"/>
              <a:t>New technology possibilities:  Fiber pole step by ESP 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ECO Exelon">
  <a:themeElements>
    <a:clrScheme name="Exelon Colors">
      <a:dk1>
        <a:srgbClr val="170D67"/>
      </a:dk1>
      <a:lt1>
        <a:srgbClr val="FFFFFF"/>
      </a:lt1>
      <a:dk2>
        <a:srgbClr val="8B86B3"/>
      </a:dk2>
      <a:lt2>
        <a:srgbClr val="DBDBE9"/>
      </a:lt2>
      <a:accent1>
        <a:srgbClr val="170D67"/>
      </a:accent1>
      <a:accent2>
        <a:srgbClr val="6E06C1"/>
      </a:accent2>
      <a:accent3>
        <a:srgbClr val="3A5CFF"/>
      </a:accent3>
      <a:accent4>
        <a:srgbClr val="00E4A5"/>
      </a:accent4>
      <a:accent5>
        <a:srgbClr val="FF8300"/>
      </a:accent5>
      <a:accent6>
        <a:srgbClr val="FFD700"/>
      </a:accent6>
      <a:hlink>
        <a:srgbClr val="6E06C1"/>
      </a:hlink>
      <a:folHlink>
        <a:srgbClr val="6E06C1"/>
      </a:folHlink>
    </a:clrScheme>
    <a:fontScheme name="Exelon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xelon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  <a:miter lim="800000"/>
        </a:ln>
        <a:ln w="12700" cap="sq" cmpd="sng" algn="ctr">
          <a:solidFill>
            <a:schemeClr val="phClr"/>
          </a:solidFill>
          <a:prstDash val="solid"/>
          <a:miter lim="800000"/>
        </a:ln>
        <a:ln w="12700" cap="sq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2700" cap="sq">
          <a:miter lim="800000"/>
        </a:ln>
      </a:spPr>
      <a:bodyPr lIns="137160" rIns="137160"/>
      <a:lstStyle>
        <a:defPPr algn="l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bg1"/>
        </a:fontRef>
      </a:style>
    </a:spDef>
    <a:lnDef>
      <a:spPr>
        <a:ln w="12700" cap="sq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bg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>
          <a:lnSpc>
            <a:spcPct val="110000"/>
          </a:lnSpc>
          <a:spcBef>
            <a:spcPts val="1200"/>
          </a:spcBef>
          <a:buSzPct val="100000"/>
          <a:buFont typeface="Arial"/>
          <a:buChar char="•"/>
          <a:defRPr sz="1600"/>
        </a:defPPr>
      </a:lstStyle>
    </a:txDef>
  </a:objectDefaults>
  <a:extraClrSchemeLst/>
  <a:custClrLst>
    <a:custClr name="Dark Blue">
      <a:srgbClr val="170D67"/>
    </a:custClr>
    <a:custClr name="Purple">
      <a:srgbClr val="6E06C1"/>
    </a:custClr>
    <a:custClr name="Medium Blue">
      <a:srgbClr val="3A5CFF"/>
    </a:custClr>
    <a:custClr name="Green">
      <a:srgbClr val="00E4A5"/>
    </a:custClr>
    <a:custClr name="Orange">
      <a:srgbClr val="FF8300"/>
    </a:custClr>
    <a:custClr name="Yellow">
      <a:srgbClr val="FFD700"/>
    </a:custClr>
    <a:custClr name="Background Gray">
      <a:srgbClr val="DBDBE9"/>
    </a:custClr>
    <a:custClr name="50% Dark Blue">
      <a:srgbClr val="8B86B3"/>
    </a:custClr>
  </a:custClrLst>
  <a:extLst>
    <a:ext uri="{05A4C25C-085E-4340-85A3-A5531E510DB2}">
      <thm15:themeFamily xmlns:thm15="http://schemas.microsoft.com/office/thememl/2012/main" name="Presentation13" id="{14D14929-D840-7444-BF30-94D97D373C48}" vid="{69012FE7-9F28-0143-9502-8876F0308CDA}"/>
    </a:ext>
  </a:extLst>
</a:theme>
</file>

<file path=ppt/theme/theme2.xml><?xml version="1.0" encoding="utf-8"?>
<a:theme xmlns:a="http://schemas.openxmlformats.org/drawingml/2006/main" name="PECO Exelon">
  <a:themeElements>
    <a:clrScheme name="Exelon Colors">
      <a:dk1>
        <a:srgbClr val="170D67"/>
      </a:dk1>
      <a:lt1>
        <a:srgbClr val="FFFFFF"/>
      </a:lt1>
      <a:dk2>
        <a:srgbClr val="8B86B3"/>
      </a:dk2>
      <a:lt2>
        <a:srgbClr val="DBDBE9"/>
      </a:lt2>
      <a:accent1>
        <a:srgbClr val="170D67"/>
      </a:accent1>
      <a:accent2>
        <a:srgbClr val="6E06C1"/>
      </a:accent2>
      <a:accent3>
        <a:srgbClr val="3A5CFF"/>
      </a:accent3>
      <a:accent4>
        <a:srgbClr val="00E4A5"/>
      </a:accent4>
      <a:accent5>
        <a:srgbClr val="FF8300"/>
      </a:accent5>
      <a:accent6>
        <a:srgbClr val="FFD700"/>
      </a:accent6>
      <a:hlink>
        <a:srgbClr val="6E06C1"/>
      </a:hlink>
      <a:folHlink>
        <a:srgbClr val="6E06C1"/>
      </a:folHlink>
    </a:clrScheme>
    <a:fontScheme name="Exelon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xelon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  <a:miter lim="800000"/>
        </a:ln>
        <a:ln w="12700" cap="sq" cmpd="sng" algn="ctr">
          <a:solidFill>
            <a:schemeClr val="phClr"/>
          </a:solidFill>
          <a:prstDash val="solid"/>
          <a:miter lim="800000"/>
        </a:ln>
        <a:ln w="12700" cap="sq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2700" cap="sq">
          <a:miter lim="800000"/>
        </a:ln>
      </a:spPr>
      <a:bodyPr lIns="137160" rIns="137160"/>
      <a:lstStyle>
        <a:defPPr algn="l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bg1"/>
        </a:fontRef>
      </a:style>
    </a:spDef>
    <a:lnDef>
      <a:spPr>
        <a:ln w="12700" cap="sq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bg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>
          <a:lnSpc>
            <a:spcPct val="110000"/>
          </a:lnSpc>
          <a:spcBef>
            <a:spcPts val="1200"/>
          </a:spcBef>
          <a:buSzPct val="100000"/>
          <a:buFont typeface="Arial"/>
          <a:buChar char="•"/>
          <a:defRPr sz="1600"/>
        </a:defPPr>
      </a:lstStyle>
    </a:txDef>
  </a:objectDefaults>
  <a:extraClrSchemeLst/>
  <a:custClrLst>
    <a:custClr name="Dark Blue">
      <a:srgbClr val="170D67"/>
    </a:custClr>
    <a:custClr name="Purple">
      <a:srgbClr val="6E06C1"/>
    </a:custClr>
    <a:custClr name="Medium Blue">
      <a:srgbClr val="3A5CFF"/>
    </a:custClr>
    <a:custClr name="Green">
      <a:srgbClr val="00E4A5"/>
    </a:custClr>
    <a:custClr name="Orange">
      <a:srgbClr val="FF8300"/>
    </a:custClr>
    <a:custClr name="Yellow">
      <a:srgbClr val="FFD700"/>
    </a:custClr>
    <a:custClr name="Background Gray">
      <a:srgbClr val="DBDBE9"/>
    </a:custClr>
    <a:custClr name="50% Dark Blue">
      <a:srgbClr val="8B86B3"/>
    </a:custClr>
  </a:custClrLst>
</a:theme>
</file>

<file path=ppt/theme/theme3.xml><?xml version="1.0" encoding="utf-8"?>
<a:theme xmlns:a="http://schemas.openxmlformats.org/drawingml/2006/main" name="PECO Exelon">
  <a:themeElements>
    <a:clrScheme name="Exelon Colors">
      <a:dk1>
        <a:srgbClr val="170D67"/>
      </a:dk1>
      <a:lt1>
        <a:srgbClr val="FFFFFF"/>
      </a:lt1>
      <a:dk2>
        <a:srgbClr val="8B86B3"/>
      </a:dk2>
      <a:lt2>
        <a:srgbClr val="DBDBE9"/>
      </a:lt2>
      <a:accent1>
        <a:srgbClr val="170D67"/>
      </a:accent1>
      <a:accent2>
        <a:srgbClr val="6E06C1"/>
      </a:accent2>
      <a:accent3>
        <a:srgbClr val="3A5CFF"/>
      </a:accent3>
      <a:accent4>
        <a:srgbClr val="00E4A5"/>
      </a:accent4>
      <a:accent5>
        <a:srgbClr val="FF8300"/>
      </a:accent5>
      <a:accent6>
        <a:srgbClr val="FFD700"/>
      </a:accent6>
      <a:hlink>
        <a:srgbClr val="6E06C1"/>
      </a:hlink>
      <a:folHlink>
        <a:srgbClr val="6E06C1"/>
      </a:folHlink>
    </a:clrScheme>
    <a:fontScheme name="Exelon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xelon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  <a:miter lim="800000"/>
        </a:ln>
        <a:ln w="12700" cap="sq" cmpd="sng" algn="ctr">
          <a:solidFill>
            <a:schemeClr val="phClr"/>
          </a:solidFill>
          <a:prstDash val="solid"/>
          <a:miter lim="800000"/>
        </a:ln>
        <a:ln w="12700" cap="sq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2700" cap="sq">
          <a:miter lim="800000"/>
        </a:ln>
      </a:spPr>
      <a:bodyPr lIns="137160" rIns="137160"/>
      <a:lstStyle>
        <a:defPPr algn="l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bg1"/>
        </a:fontRef>
      </a:style>
    </a:spDef>
    <a:lnDef>
      <a:spPr>
        <a:ln w="12700" cap="sq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bg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>
          <a:lnSpc>
            <a:spcPct val="110000"/>
          </a:lnSpc>
          <a:spcBef>
            <a:spcPts val="1200"/>
          </a:spcBef>
          <a:buSzPct val="100000"/>
          <a:buFont typeface="Arial"/>
          <a:buChar char="•"/>
          <a:defRPr sz="1600"/>
        </a:defPPr>
      </a:lstStyle>
    </a:txDef>
  </a:objectDefaults>
  <a:extraClrSchemeLst/>
  <a:custClrLst>
    <a:custClr name="Dark Blue">
      <a:srgbClr val="170D67"/>
    </a:custClr>
    <a:custClr name="Purple">
      <a:srgbClr val="6E06C1"/>
    </a:custClr>
    <a:custClr name="Medium Blue">
      <a:srgbClr val="3A5CFF"/>
    </a:custClr>
    <a:custClr name="Green">
      <a:srgbClr val="00E4A5"/>
    </a:custClr>
    <a:custClr name="Orange">
      <a:srgbClr val="FF8300"/>
    </a:custClr>
    <a:custClr name="Yellow">
      <a:srgbClr val="FFD700"/>
    </a:custClr>
    <a:custClr name="Background Gray">
      <a:srgbClr val="DBDBE9"/>
    </a:custClr>
    <a:custClr name="50% Dark Blue">
      <a:srgbClr val="8B86B3"/>
    </a:custClr>
  </a:custClrLst>
</a:theme>
</file>

<file path=ppt/theme/themeOverride1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2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3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4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5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6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7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ppt/theme/themeOverride8.xml><?xml version="1.0" encoding="utf-8"?>
<a:themeOverride xmlns:a="http://schemas.openxmlformats.org/drawingml/2006/main">
  <a:clrScheme name="Exelon Colors">
    <a:dk1>
      <a:srgbClr val="170D67"/>
    </a:dk1>
    <a:lt1>
      <a:srgbClr val="FFFFFF"/>
    </a:lt1>
    <a:dk2>
      <a:srgbClr val="8B86B3"/>
    </a:dk2>
    <a:lt2>
      <a:srgbClr val="DBDBE9"/>
    </a:lt2>
    <a:accent1>
      <a:srgbClr val="170D67"/>
    </a:accent1>
    <a:accent2>
      <a:srgbClr val="6E06C1"/>
    </a:accent2>
    <a:accent3>
      <a:srgbClr val="3A5CFF"/>
    </a:accent3>
    <a:accent4>
      <a:srgbClr val="00E4A5"/>
    </a:accent4>
    <a:accent5>
      <a:srgbClr val="FF8300"/>
    </a:accent5>
    <a:accent6>
      <a:srgbClr val="FFD700"/>
    </a:accent6>
    <a:hlink>
      <a:srgbClr val="6E06C1"/>
    </a:hlink>
    <a:folHlink>
      <a:srgbClr val="6E06C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64605261626849A1771C7F7D37C9E4" ma:contentTypeVersion="0" ma:contentTypeDescription="Create a new document." ma:contentTypeScope="" ma:versionID="ec54d8be9aac089ab7ef37e85749fdd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a2c56c-16f1-494a-add0-6164733af7b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E7DE6A-2BF9-48DC-8A6B-4DE5106EA2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21F336-1AD8-4774-B294-BFC88341D92B}">
  <ds:schemaRefs>
    <ds:schemaRef ds:uri="http://schemas.microsoft.com/office/2006/metadata/properties"/>
    <ds:schemaRef ds:uri="http://schemas.microsoft.com/office/infopath/2007/PartnerControls"/>
    <ds:schemaRef ds:uri="40a2c56c-16f1-494a-add0-6164733af7bc"/>
  </ds:schemaRefs>
</ds:datastoreItem>
</file>

<file path=customXml/itemProps3.xml><?xml version="1.0" encoding="utf-8"?>
<ds:datastoreItem xmlns:ds="http://schemas.openxmlformats.org/officeDocument/2006/customXml" ds:itemID="{2688C4BB-EA2F-4C89-B2C1-F454FFA635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PECO Exelon Interim PowerPoint </Template>
  <TotalTime>5211</TotalTime>
  <Words>841</Words>
  <Application>Microsoft Office PowerPoint</Application>
  <PresentationFormat>Widescreen</PresentationFormat>
  <Paragraphs>100</Paragraphs>
  <Slides>23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Wingdings</vt:lpstr>
      <vt:lpstr>Courier New</vt:lpstr>
      <vt:lpstr>Calibri</vt:lpstr>
      <vt:lpstr>Times New Roman</vt:lpstr>
      <vt:lpstr>PECO Exelon</vt:lpstr>
      <vt:lpstr>Composite (Fiberglass) Pole Installation Debrief  </vt:lpstr>
      <vt:lpstr>Why are we here talking today</vt:lpstr>
      <vt:lpstr>Agenda</vt:lpstr>
      <vt:lpstr>Background</vt:lpstr>
      <vt:lpstr>Engineering Specifications</vt:lpstr>
      <vt:lpstr>Methods and Tools</vt:lpstr>
      <vt:lpstr>Supply</vt:lpstr>
      <vt:lpstr>Safety</vt:lpstr>
      <vt:lpstr>Safety</vt:lpstr>
      <vt:lpstr>Open Discussions</vt:lpstr>
      <vt:lpstr>Appendix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interim PowerPoint template Revised January 24, 2022</dc:title>
  <dc:subject/>
  <dc:creator>McDevitt, Megan A:(PECO)</dc:creator>
  <cp:keywords/>
  <dc:description/>
  <cp:lastModifiedBy>Julie Reynolds</cp:lastModifiedBy>
  <cp:revision>17</cp:revision>
  <cp:lastPrinted>2023-06-20T17:43:07Z</cp:lastPrinted>
  <dcterms:created xsi:type="dcterms:W3CDTF">2022-02-02T13:15:51Z</dcterms:created>
  <dcterms:modified xsi:type="dcterms:W3CDTF">2023-11-07T16:51:23Z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968b3d1-e05f-4796-9c23-acaf26d588cb_Enabled">
    <vt:lpwstr>true</vt:lpwstr>
  </property>
  <property fmtid="{D5CDD505-2E9C-101B-9397-08002B2CF9AE}" pid="3" name="MSIP_Label_c968b3d1-e05f-4796-9c23-acaf26d588cb_SetDate">
    <vt:lpwstr>2022-02-02T13:15:53Z</vt:lpwstr>
  </property>
  <property fmtid="{D5CDD505-2E9C-101B-9397-08002B2CF9AE}" pid="4" name="MSIP_Label_c968b3d1-e05f-4796-9c23-acaf26d588cb_Method">
    <vt:lpwstr>Standard</vt:lpwstr>
  </property>
  <property fmtid="{D5CDD505-2E9C-101B-9397-08002B2CF9AE}" pid="5" name="MSIP_Label_c968b3d1-e05f-4796-9c23-acaf26d588cb_Name">
    <vt:lpwstr>Company Confidential Information</vt:lpwstr>
  </property>
  <property fmtid="{D5CDD505-2E9C-101B-9397-08002B2CF9AE}" pid="6" name="MSIP_Label_c968b3d1-e05f-4796-9c23-acaf26d588cb_SiteId">
    <vt:lpwstr>600d01fc-055f-49c6-868f-3ecfcc791773</vt:lpwstr>
  </property>
  <property fmtid="{D5CDD505-2E9C-101B-9397-08002B2CF9AE}" pid="7" name="MSIP_Label_c968b3d1-e05f-4796-9c23-acaf26d588cb_ActionId">
    <vt:lpwstr>9c209ca8-efb9-404a-a4df-53ad0320719a</vt:lpwstr>
  </property>
  <property fmtid="{D5CDD505-2E9C-101B-9397-08002B2CF9AE}" pid="8" name="MSIP_Label_c968b3d1-e05f-4796-9c23-acaf26d588cb_ContentBits">
    <vt:lpwstr>0</vt:lpwstr>
  </property>
  <property fmtid="{D5CDD505-2E9C-101B-9397-08002B2CF9AE}" pid="9" name="ContentTypeId">
    <vt:lpwstr>0x010100E8D18F1D123D8F4BBC943AABA5EF27F3</vt:lpwstr>
  </property>
  <property fmtid="{D5CDD505-2E9C-101B-9397-08002B2CF9AE}" pid="10" name="_activity">
    <vt:lpwstr/>
  </property>
</Properties>
</file>